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5"/>
  </p:notesMasterIdLst>
  <p:handoutMasterIdLst>
    <p:handoutMasterId r:id="rId16"/>
  </p:handoutMasterIdLst>
  <p:sldIdLst>
    <p:sldId id="291" r:id="rId2"/>
    <p:sldId id="292" r:id="rId3"/>
    <p:sldId id="301" r:id="rId4"/>
    <p:sldId id="294" r:id="rId5"/>
    <p:sldId id="295" r:id="rId6"/>
    <p:sldId id="304" r:id="rId7"/>
    <p:sldId id="303" r:id="rId8"/>
    <p:sldId id="305" r:id="rId9"/>
    <p:sldId id="306" r:id="rId10"/>
    <p:sldId id="297" r:id="rId11"/>
    <p:sldId id="307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2"/>
    <p:restoredTop sz="95833"/>
  </p:normalViewPr>
  <p:slideViewPr>
    <p:cSldViewPr snapToGrid="0" snapToObjects="1">
      <p:cViewPr>
        <p:scale>
          <a:sx n="105" d="100"/>
          <a:sy n="105" d="100"/>
        </p:scale>
        <p:origin x="552" y="23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5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5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nullbringer/deeplab/" TargetMode="Externa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Golbstein/Keras-segmentation-deeplab-v3.1/" TargetMode="External"/><Relationship Id="rId12" Type="http://schemas.openxmlformats.org/officeDocument/2006/relationships/hyperlink" Target="https://github.com/JonathanCMitchell/mobilenet_v2_keras" TargetMode="External"/><Relationship Id="rId13" Type="http://schemas.openxmlformats.org/officeDocument/2006/relationships/hyperlink" Target="https://github.com/dhkim0225/keras-image-segmentation" TargetMode="External"/><Relationship Id="rId14" Type="http://schemas.openxmlformats.org/officeDocument/2006/relationships/hyperlink" Target="https://github.com/davidtvs/Keras-LinkNet" TargetMode="External"/><Relationship Id="rId15" Type="http://schemas.openxmlformats.org/officeDocument/2006/relationships/hyperlink" Target="https://www.analyticsvidhya.com/blog/2019/02/tutorial-semantic-segmentation-google-deeplab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owardsdatascience.com/the-evolution-of-deeplab-for-semantic-segmentation-95082b025571" TargetMode="External"/><Relationship Id="rId4" Type="http://schemas.openxmlformats.org/officeDocument/2006/relationships/hyperlink" Target="https://towardsdatascience.com/review-deeplabv3-atrous-convolution-semantic-segmentation-6d818bfd1d74" TargetMode="External"/><Relationship Id="rId5" Type="http://schemas.openxmlformats.org/officeDocument/2006/relationships/hyperlink" Target="https://arxiv.org/abs/1606.00915" TargetMode="External"/><Relationship Id="rId6" Type="http://schemas.openxmlformats.org/officeDocument/2006/relationships/hyperlink" Target="https://arxiv.org/pdf/1802.02611.pdf" TargetMode="External"/><Relationship Id="rId7" Type="http://schemas.openxmlformats.org/officeDocument/2006/relationships/hyperlink" Target="https://www.kaggle.com/alexanderliao/deeplabv3" TargetMode="External"/><Relationship Id="rId8" Type="http://schemas.openxmlformats.org/officeDocument/2006/relationships/hyperlink" Target="https://github.com/bonlime/keras-deeplab-v3-plus" TargetMode="External"/><Relationship Id="rId9" Type="http://schemas.openxmlformats.org/officeDocument/2006/relationships/hyperlink" Target="https://github.com/tensorflow/models/tree/master/research/deeplab" TargetMode="External"/><Relationship Id="rId10" Type="http://schemas.openxmlformats.org/officeDocument/2006/relationships/hyperlink" Target="https://github.com/tensorflow/models/blob/master/research/deeplab/g3doc/cityscapes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2 </a:t>
            </a:r>
            <a:r>
              <a:rPr lang="mr-IN" dirty="0" smtClean="0"/>
              <a:t>–</a:t>
            </a:r>
            <a:r>
              <a:rPr lang="en-US" dirty="0" smtClean="0"/>
              <a:t> CSE 676</a:t>
            </a:r>
          </a:p>
          <a:p>
            <a:r>
              <a:rPr lang="en-US" dirty="0" smtClean="0"/>
              <a:t>Amlan Gupta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CityScapes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6929" y="2185416"/>
            <a:ext cx="4346448" cy="3848100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Type of </a:t>
            </a:r>
            <a:r>
              <a:rPr lang="en-US" sz="1400" dirty="0" smtClean="0"/>
              <a:t>annotations</a:t>
            </a:r>
            <a:endParaRPr lang="en-US" sz="1400" dirty="0" smtClean="0"/>
          </a:p>
          <a:p>
            <a:pPr lvl="1"/>
            <a:r>
              <a:rPr lang="en-US" sz="1400" dirty="0" smtClean="0"/>
              <a:t>Instance wise</a:t>
            </a:r>
          </a:p>
          <a:p>
            <a:pPr lvl="1"/>
            <a:r>
              <a:rPr lang="en-US" sz="1400" dirty="0" smtClean="0"/>
              <a:t>Semantic</a:t>
            </a:r>
          </a:p>
          <a:p>
            <a:pPr lvl="1"/>
            <a:r>
              <a:rPr lang="en-US" sz="1400" dirty="0" smtClean="0"/>
              <a:t>Dense </a:t>
            </a:r>
            <a:r>
              <a:rPr lang="mr-IN" sz="1400" dirty="0" smtClean="0"/>
              <a:t>–</a:t>
            </a:r>
            <a:r>
              <a:rPr lang="en-US" sz="1400" dirty="0" smtClean="0"/>
              <a:t>pixel Annotations</a:t>
            </a:r>
          </a:p>
          <a:p>
            <a:pPr lvl="0"/>
            <a:r>
              <a:rPr lang="en-US" sz="1400" dirty="0" smtClean="0"/>
              <a:t>Complexity</a:t>
            </a:r>
            <a:endParaRPr lang="en-US" sz="1400" dirty="0" smtClean="0"/>
          </a:p>
          <a:p>
            <a:pPr lvl="1"/>
            <a:r>
              <a:rPr lang="en-US" sz="1400" dirty="0" smtClean="0"/>
              <a:t>30 classes (used 19 classes)</a:t>
            </a:r>
            <a:endParaRPr lang="en-US" sz="1400" dirty="0"/>
          </a:p>
          <a:p>
            <a:pPr lvl="0"/>
            <a:r>
              <a:rPr lang="en-US" sz="1400" dirty="0" smtClean="0"/>
              <a:t>Volume</a:t>
            </a:r>
            <a:endParaRPr lang="en-US" sz="1400" dirty="0"/>
          </a:p>
          <a:p>
            <a:pPr lvl="1"/>
            <a:r>
              <a:rPr lang="en-US" sz="1400" dirty="0" smtClean="0"/>
              <a:t>5000 annotated images with fine annotations.</a:t>
            </a:r>
          </a:p>
          <a:p>
            <a:pPr lvl="1"/>
            <a:r>
              <a:rPr lang="en-US" sz="1400" dirty="0" smtClean="0"/>
              <a:t>20000 with coarse annotations</a:t>
            </a:r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2307336"/>
            <a:ext cx="6435360" cy="32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2036884"/>
            <a:ext cx="8705088" cy="3963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468" y="6158259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Calculated </a:t>
            </a:r>
            <a:r>
              <a:rPr lang="en-US" dirty="0" err="1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Jaccard</a:t>
            </a:r>
            <a:r>
              <a:rPr lang="en-US" dirty="0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Index (IOU): </a:t>
            </a:r>
            <a:r>
              <a:rPr lang="is-IS" dirty="0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0.57</a:t>
            </a:r>
            <a:endParaRPr lang="en-US" dirty="0">
              <a:solidFill>
                <a:srgbClr val="005BBB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7465060" cy="3790483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 smtClean="0"/>
              <a:t>Clone repo: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://github.com/nullbringer/deeplab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 smtClean="0"/>
              <a:t>Hit Run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(a few images has been included in the repo to simulate result) 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to run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2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817860" cy="41749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u="sng" dirty="0" smtClean="0">
                <a:hlinkClick r:id="rId3"/>
              </a:rPr>
              <a:t>https</a:t>
            </a:r>
            <a:r>
              <a:rPr lang="en-US" sz="1200" u="sng" dirty="0">
                <a:hlinkClick r:id="rId3"/>
              </a:rPr>
              <a:t>://</a:t>
            </a:r>
            <a:r>
              <a:rPr lang="en-US" sz="1200" dirty="0">
                <a:hlinkClick r:id="rId3"/>
              </a:rPr>
              <a:t>towardsdatascience.com/the-evolution-of-deeplab-for-semantic-segmentation-95082b025571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4"/>
              </a:rPr>
              <a:t>https://towardsdatascience.com/review-deeplabv3-atrous-convolution-semantic-segmentation-6d818bfd1d74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5"/>
              </a:rPr>
              <a:t>https://arxiv.org/abs/1606.00915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6"/>
              </a:rPr>
              <a:t>https://arxiv.org/pdf/1802.02611.pdf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7"/>
              </a:rPr>
              <a:t>https://www.kaggle.com/alexanderliao/deeplabv3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8"/>
              </a:rPr>
              <a:t>https://github.com/bonlime/keras-deeplab-v3-plus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9"/>
              </a:rPr>
              <a:t>https://github.com/tensorflow/models/tree/master/research/deeplab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0"/>
              </a:rPr>
              <a:t>https://github.com/tensorflow/models/blob/master/research/deeplab/g3doc/cityscapes.md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1"/>
              </a:rPr>
              <a:t>https://github.com/Golbstein/Keras-segmentation-deeplab-v3.1/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2"/>
              </a:rPr>
              <a:t>https://github.com/JonathanCMitchell/mobilenet_v2_keras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3"/>
              </a:rPr>
              <a:t>https://github.com/dhkim0225/keras-image-segmentation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4"/>
              </a:rPr>
              <a:t>https://github.com/davidtvs/Keras-LinkNet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5"/>
              </a:rPr>
              <a:t>https://www.analyticsvidhya.com/blog/2019/02/tutorial-semantic-segmentation-google-deeplab/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Divider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" b="6707"/>
          <a:stretch>
            <a:fillRect/>
          </a:stretch>
        </p:blipFill>
        <p:spPr>
          <a:xfrm>
            <a:off x="4389439" y="934720"/>
            <a:ext cx="7802562" cy="30646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7" r="14157"/>
          <a:stretch>
            <a:fillRect/>
          </a:stretch>
        </p:blipFill>
        <p:spPr>
          <a:xfrm>
            <a:off x="8107363" y="3998913"/>
            <a:ext cx="4084637" cy="2857500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3551428" cy="276832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Semantic Segmentation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DeepLab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Spatial Pyramid Pooling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10878" y="36411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1300" b="1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06382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836420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8156"/>
          <a:stretch>
            <a:fillRect/>
          </a:stretch>
        </p:blipFill>
        <p:spPr>
          <a:xfrm>
            <a:off x="4389438" y="3998913"/>
            <a:ext cx="3717925" cy="2857500"/>
          </a:xfrm>
        </p:spPr>
      </p:pic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image classification, in semantic segmentation we want to make decisions for every pixel in an image. </a:t>
            </a:r>
            <a:endParaRPr lang="en-US" dirty="0" smtClean="0"/>
          </a:p>
          <a:p>
            <a:r>
              <a:rPr lang="en-US" dirty="0" smtClean="0"/>
              <a:t>For each </a:t>
            </a:r>
            <a:r>
              <a:rPr lang="en-US" dirty="0"/>
              <a:t>pixel, the model needs to classify it as one of the pre-determined classes. </a:t>
            </a:r>
            <a:r>
              <a:rPr lang="en-US" dirty="0" smtClean="0"/>
              <a:t>Segmentation </a:t>
            </a:r>
            <a:r>
              <a:rPr lang="en-US" dirty="0"/>
              <a:t>means understanding images at a pixel level.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4084504"/>
            <a:ext cx="10058400" cy="2484782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 rot="13802332">
            <a:off x="7293176" y="3080559"/>
            <a:ext cx="1399130" cy="1663105"/>
          </a:xfrm>
          <a:prstGeom prst="arc">
            <a:avLst>
              <a:gd name="adj1" fmla="val 16200000"/>
              <a:gd name="adj2" fmla="val 1318054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403745" y="2610380"/>
            <a:ext cx="100927" cy="542314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9013182" y="2627699"/>
            <a:ext cx="164856" cy="524995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6173" y="2644937"/>
            <a:ext cx="16094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Instance Segmentation</a:t>
            </a:r>
            <a:endParaRPr lang="en-US" sz="1300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Arc 14"/>
          <p:cNvSpPr/>
          <p:nvPr/>
        </p:nvSpPr>
        <p:spPr>
          <a:xfrm rot="13802332">
            <a:off x="9482722" y="3080560"/>
            <a:ext cx="1399130" cy="1663105"/>
          </a:xfrm>
          <a:prstGeom prst="arc">
            <a:avLst>
              <a:gd name="adj1" fmla="val 16200000"/>
              <a:gd name="adj2" fmla="val 1318054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9577099" y="2610380"/>
            <a:ext cx="100927" cy="542314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11186536" y="2627699"/>
            <a:ext cx="164856" cy="524995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9527" y="2644937"/>
            <a:ext cx="16094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Semantic Segmentation</a:t>
            </a:r>
            <a:endParaRPr lang="en-US" sz="1300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5769356" cy="351140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DeepLab is a state-of-the-art semantic segmentation model designed and open-sourced by Google </a:t>
            </a:r>
            <a:r>
              <a:rPr lang="en-US" dirty="0" smtClean="0"/>
              <a:t>in </a:t>
            </a:r>
            <a:r>
              <a:rPr lang="en-US" dirty="0"/>
              <a:t>2016.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Multiple improvements have been made to the model since then, including DeepLab V2 , DeepLab V3 and the latest DeepLab V3+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6748272" y="2185415"/>
            <a:ext cx="4748784" cy="3511409"/>
          </a:xfrm>
        </p:spPr>
        <p:txBody>
          <a:bodyPr/>
          <a:lstStyle/>
          <a:p>
            <a:r>
              <a:rPr lang="en-US" b="1" dirty="0"/>
              <a:t>Encoding phase:</a:t>
            </a:r>
            <a:r>
              <a:rPr lang="en-US" dirty="0"/>
              <a:t> The aim of this phase is to extract essential information from the image. </a:t>
            </a:r>
          </a:p>
          <a:p>
            <a:r>
              <a:rPr lang="en-US" b="1" dirty="0"/>
              <a:t>Decoding phase:</a:t>
            </a:r>
            <a:r>
              <a:rPr lang="en-US" dirty="0"/>
              <a:t> The information extracted in encoding phase is used here to reconstruct output of appropriate dimensions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DeepLab 3+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68" y="4389628"/>
            <a:ext cx="10058400" cy="217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4919472" cy="3732425"/>
          </a:xfrm>
        </p:spPr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/</a:t>
            </a:r>
            <a:r>
              <a:rPr lang="en-US" dirty="0" err="1" smtClean="0"/>
              <a:t>Xception</a:t>
            </a:r>
            <a:r>
              <a:rPr lang="en-US" dirty="0" smtClean="0"/>
              <a:t>/MobileNetv3</a:t>
            </a:r>
          </a:p>
          <a:p>
            <a:r>
              <a:rPr lang="en-US" dirty="0" smtClean="0"/>
              <a:t>Atrous </a:t>
            </a:r>
            <a:r>
              <a:rPr lang="en-US" dirty="0"/>
              <a:t>convolutions</a:t>
            </a:r>
            <a:endParaRPr lang="en-US" dirty="0"/>
          </a:p>
          <a:p>
            <a:r>
              <a:rPr lang="en-US" dirty="0"/>
              <a:t>Atrous Spatial Pyramid Pooling (ASPP</a:t>
            </a:r>
            <a:r>
              <a:rPr lang="en-US" dirty="0" smtClean="0"/>
              <a:t>)</a:t>
            </a:r>
          </a:p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smtClean="0"/>
              <a:t>Convolutions</a:t>
            </a:r>
          </a:p>
          <a:p>
            <a:pPr marL="800089" lvl="1" indent="-342900">
              <a:buFont typeface="Arial" charset="0"/>
              <a:buChar char="•"/>
            </a:pPr>
            <a:r>
              <a:rPr lang="en-US" dirty="0" err="1" smtClean="0"/>
              <a:t>Depthwise</a:t>
            </a:r>
            <a:r>
              <a:rPr lang="en-US" dirty="0" smtClean="0"/>
              <a:t> convolution</a:t>
            </a:r>
          </a:p>
          <a:p>
            <a:pPr marL="800089" lvl="1" indent="-342900">
              <a:buFont typeface="Arial" charset="0"/>
              <a:buChar char="•"/>
            </a:pPr>
            <a:r>
              <a:rPr lang="en-US" dirty="0"/>
              <a:t>Pointwise </a:t>
            </a:r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DeepLab 3+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58" y="2036884"/>
            <a:ext cx="6481117" cy="332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2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Dilation Rate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3x3 kernel with a dilation rate of 2 will have the same field of view as a 5x5 </a:t>
            </a:r>
            <a:r>
              <a:rPr lang="en-US" dirty="0" smtClean="0"/>
              <a:t>kernel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computational </a:t>
            </a:r>
            <a:r>
              <a:rPr lang="en-US" dirty="0" smtClean="0"/>
              <a:t>cost for wider context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Atrous convolutions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0" y="1929970"/>
            <a:ext cx="4198587" cy="4049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5" y="4084504"/>
            <a:ext cx="4191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135083" cy="379048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Captures </a:t>
            </a:r>
            <a:r>
              <a:rPr lang="en-US" dirty="0"/>
              <a:t>multi-scale </a:t>
            </a:r>
            <a:r>
              <a:rPr lang="en-US" dirty="0" smtClean="0"/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ooling </a:t>
            </a:r>
            <a:r>
              <a:rPr lang="en-US" dirty="0"/>
              <a:t>operations at </a:t>
            </a:r>
            <a:r>
              <a:rPr lang="en-US" dirty="0" smtClean="0"/>
              <a:t>multiple dilation 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Incorporates </a:t>
            </a:r>
            <a:r>
              <a:rPr lang="en-US" dirty="0"/>
              <a:t>image-level features via Global Average Pooling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Atrous Spatial Pyramid Pooling (ASPP)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51" y="2467384"/>
            <a:ext cx="6487449" cy="323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59468" y="2694910"/>
            <a:ext cx="5135083" cy="151133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Depthwise</a:t>
            </a:r>
            <a:r>
              <a:rPr lang="en-US" dirty="0"/>
              <a:t>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Pointwise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</a:t>
            </a:r>
            <a:r>
              <a:rPr lang="en-US" dirty="0" err="1"/>
              <a:t>Depthwise</a:t>
            </a:r>
            <a:r>
              <a:rPr lang="en-US" dirty="0"/>
              <a:t> Convolution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Depthwise</a:t>
            </a:r>
            <a:r>
              <a:rPr lang="en-US" dirty="0"/>
              <a:t> Separable Convolutions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2358977"/>
            <a:ext cx="4948690" cy="171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4394554"/>
            <a:ext cx="4948690" cy="1824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7" y="4552577"/>
            <a:ext cx="5999484" cy="15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1953</TotalTime>
  <Words>321</Words>
  <Application>Microsoft Macintosh PowerPoint</Application>
  <PresentationFormat>Widescreen</PresentationFormat>
  <Paragraphs>81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Georgia</vt:lpstr>
      <vt:lpstr>LucidaGrande</vt:lpstr>
      <vt:lpstr>Arial</vt:lpstr>
      <vt:lpstr>UB Powerpoint Template</vt:lpstr>
      <vt:lpstr>DeepLab</vt:lpstr>
      <vt:lpstr>Divider Slide</vt:lpstr>
      <vt:lpstr>Agenda</vt:lpstr>
      <vt:lpstr>Semantic Segmentation</vt:lpstr>
      <vt:lpstr>DeepLab 3+</vt:lpstr>
      <vt:lpstr>DeepLab 3+ Architecture</vt:lpstr>
      <vt:lpstr>Atrous convolutions</vt:lpstr>
      <vt:lpstr>Atrous Spatial Pyramid Pooling (ASPP) </vt:lpstr>
      <vt:lpstr>Depthwise Separable Convolutions</vt:lpstr>
      <vt:lpstr>CityScapes Dataset</vt:lpstr>
      <vt:lpstr>Result</vt:lpstr>
      <vt:lpstr>Steps to run project</vt:lpstr>
      <vt:lpstr>References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187</cp:revision>
  <cp:lastPrinted>2015-10-19T19:01:41Z</cp:lastPrinted>
  <dcterms:created xsi:type="dcterms:W3CDTF">2016-06-28T14:05:07Z</dcterms:created>
  <dcterms:modified xsi:type="dcterms:W3CDTF">2019-11-30T01:14:40Z</dcterms:modified>
  <cp:category/>
</cp:coreProperties>
</file>